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sldIdLst>
    <p:sldId id="256" r:id="rId5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747775"/>
          </p15:clr>
        </p15:guide>
        <p15:guide id="2" pos="2848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16"/>
        <p:guide pos="284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尊敬的各位评委老师，下午好。我是商学院2022级的周帅，我的毕业设计题目是《iQOO手机天猫旗舰店客服流程优化设计》。随着智能手机市场竞争的加剧，服务体验已成为品牌竞争的关键。本研究旨在针对iQOO手机天猫旗舰店当前客服流程存在的问题，提出一套系统性的优化方案，以提升服务效率与质量，增强品牌竞争力。接下来，我将从项目概述、现状分析、优化方案等几个方面进行详细汇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任何项目都伴随着风险。我们识别出平台合规、人员管理、技术故障、协同不畅和舆情五大风险。针对这些风险，我们制定了相应的规避措施，包括通过制度约束规避合规风险，通过管理优化应对人员风险，通过技术保障防范系统故障，通过机制完善解决协同问题，并通过风险预警机制来应对潜在的舆情危机。通过这“五位一体”的风险防控体系，我们能最大程度降低项目运行风险，保障项目稳步推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任何项目都伴随着风险。我们识别出平台合规、人员管理、技术故障、协同不畅和舆情五大风险。针对这些风险，我们制定了相应的规避措施，包括通过制度约束规避合规风险，通过管理优化应对人员风险，通过技术保障防范系统故障，通过机制完善解决协同问题，并通过风险预警机制来应对潜在的舆情危机。通过这“五位一体”的风险防控体系，我们能最大程度降低项目运行风险，保障项目稳步推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是项目概述部分。本研究的背景主要源于三个方面：一是智能手机行业竞争加剧，服务体验成为关键；二是线上渠道日益重要，客服是关键触点；三是当前店铺采用的外包客服模式存在明显短板。因此，本研究的意义在于，通过优化流程提升用户服务体验，完善外包模式下的管理体系，并为行业提供参考。研究将基于流程优化、客户关系管理、服务质量差距模型及智能客服技术等核心理论展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分析现状与痛点。目前，店铺客服采用全外包模式，管理较为薄弱，团队内部也仅做简单分组。这种模式导致了四大痛点：一是流程繁琐，问题处理周期长；二是外包管理不足，服务水平难以保证；三是跨部门协同效率低下；四是技术支撑能力较弱，无法有效支持服务升级。这些问题共同制约了客服整体水平的提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基于现状分析，我们设定了四个维度的优化目标。在效率方面，旨在缩短响应周期、简化流程、提升处理效率。在质量方面，致力于提升服务专业度、稳定服务水平、改善用户体验。在流程方面，力求实现权责清晰、审批精简和信息同步。最终，通过这些优化，实现提升服务口碑、增强品牌形象、强化市场竞争力的运营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具体的优化方案。首先是组织架构与售前流程。我们设计了“1+4+1”的优化后组织架构，由1名店铺专职主管负责统筹，下设售前、订单、售后、数据4个专业小组，各司其职，实现了精细化分工，并由1名外包现场主管负责日常执行管理，确保落地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售前流程上，我们重新梳理了路径：用户咨询首先由大模型智能客服进行标准化分流，解决80%以上的简单重复问题；无法解决的复杂或高价值问题，再转由人工分级接待，最后通过回访形成服务闭环。这种“人机协同”的模式，既大大提升了整体处理效率，也让人工能集中精力服务好高价值客户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订单与售后流程方面，我们也进行了优化。订单处理流程中，用户下单后信息自动推送，未发货前可自助修改，已发货则由专人处理，确保高效。售后流程则引入了AI自动初审，对问题进行分级处理，简易问题快速解决，复杂问题由专人负责，最终形成闭环，提升了用户体验和处理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方案的成功实施离不开人员与技术的双重支持，我们将从“软实力”和“硬设施”两个维度同步推进优化。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在人员方面，重点是“提质增效”。我们将构建一个覆盖员工全职业生涯的分层分类培训体系，确保人员能力跟上业务发展需求；在考核上，改变过去单一的效率导向，增加客户满意度、问题解决率等质量指标的权重，引导团队在保证效率的同时，更加关注服务质量。同时，我们也会通过案例分享和技能竞赛，营造积极向上的团队氛围，激发团队潜能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其次，在技术方面，核心是“数据赋能”。我们将整合CRM系统，打通各业务环节的数据壁垒，形成完整的用户画像，让每一次服务都有据可依。同时，搭建实时的数据运营监控看板，让管理者能实时掌握关键运营指标，为科学决策提供依据。最后，我们会持续迭代智能客服系统，让技术更好地辅助人工服务，提升整体的服务效率和体验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通过“人”与“技”的双向奔赴，我们将构建起一个高效、专业的运营体系，支撑业务的长远发展。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预期，通过上述优化方案的实施，将带来三方面的显著效果。在效率上，响应将更及时，流转更顺畅，处理更高效。在质量上，服务将更专业，体验更友好，从而获得更优的口碑。最终，这些将转化为运营上的赋能，包括提升店铺在平台的服务权重，增强用户粘性，并最终提升品牌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1" Type="http://schemas.openxmlformats.org/officeDocument/2006/relationships/notesSlide" Target="../notesSlides/notesSlide3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8.svg"/><Relationship Id="rId16" Type="http://schemas.openxmlformats.org/officeDocument/2006/relationships/image" Target="../media/image7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6.svg"/><Relationship Id="rId10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22.svg"/><Relationship Id="rId14" Type="http://schemas.openxmlformats.org/officeDocument/2006/relationships/image" Target="../media/image21.png"/><Relationship Id="rId13" Type="http://schemas.openxmlformats.org/officeDocument/2006/relationships/image" Target="../media/image20.svg"/><Relationship Id="rId12" Type="http://schemas.openxmlformats.org/officeDocument/2006/relationships/image" Target="../media/image19.png"/><Relationship Id="rId11" Type="http://schemas.openxmlformats.org/officeDocument/2006/relationships/image" Target="../media/image18.svg"/><Relationship Id="rId10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tags" Target="../tags/tag14.xml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2.xml"/><Relationship Id="rId21" Type="http://schemas.openxmlformats.org/officeDocument/2006/relationships/tags" Target="../tags/tag24.xml"/><Relationship Id="rId20" Type="http://schemas.openxmlformats.org/officeDocument/2006/relationships/image" Target="../media/image4.svg"/><Relationship Id="rId2" Type="http://schemas.openxmlformats.org/officeDocument/2006/relationships/tags" Target="../tags/tag13.xml"/><Relationship Id="rId19" Type="http://schemas.openxmlformats.org/officeDocument/2006/relationships/image" Target="../media/image3.png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image" Target="../media/image26.sv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2.svg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svg"/><Relationship Id="rId8" Type="http://schemas.openxmlformats.org/officeDocument/2006/relationships/image" Target="../media/image37.png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3" Type="http://schemas.openxmlformats.org/officeDocument/2006/relationships/image" Target="../media/image34.svg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9" Type="http://schemas.openxmlformats.org/officeDocument/2006/relationships/image" Target="../media/image48.svg"/><Relationship Id="rId18" Type="http://schemas.openxmlformats.org/officeDocument/2006/relationships/image" Target="../media/image47.png"/><Relationship Id="rId17" Type="http://schemas.openxmlformats.org/officeDocument/2006/relationships/image" Target="../media/image46.svg"/><Relationship Id="rId16" Type="http://schemas.openxmlformats.org/officeDocument/2006/relationships/image" Target="../media/image45.png"/><Relationship Id="rId15" Type="http://schemas.openxmlformats.org/officeDocument/2006/relationships/image" Target="../media/image44.svg"/><Relationship Id="rId14" Type="http://schemas.openxmlformats.org/officeDocument/2006/relationships/image" Target="../media/image43.png"/><Relationship Id="rId13" Type="http://schemas.openxmlformats.org/officeDocument/2006/relationships/image" Target="../media/image42.svg"/><Relationship Id="rId12" Type="http://schemas.openxmlformats.org/officeDocument/2006/relationships/image" Target="../media/image41.png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3" Type="http://schemas.openxmlformats.org/officeDocument/2006/relationships/notesSlide" Target="../notesSlides/notesSlide9.xml"/><Relationship Id="rId22" Type="http://schemas.openxmlformats.org/officeDocument/2006/relationships/slideLayout" Target="../slideLayouts/slideLayout12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33.xml"/><Relationship Id="rId19" Type="http://schemas.openxmlformats.org/officeDocument/2006/relationships/tags" Target="../tags/tag44.xml"/><Relationship Id="rId18" Type="http://schemas.openxmlformats.org/officeDocument/2006/relationships/image" Target="../media/image4.svg"/><Relationship Id="rId17" Type="http://schemas.openxmlformats.org/officeDocument/2006/relationships/image" Target="../media/image3.png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image" Target="../media/image50.svg"/><Relationship Id="rId10" Type="http://schemas.openxmlformats.org/officeDocument/2006/relationships/image" Target="../media/image49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4859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chemeClr val="tx1"/>
                </a:solidFill>
                <a:latin typeface="Times New Roman" panose="02020603050405020304" charset="0"/>
                <a:ea typeface="Noto Sans SC" panose="020B0200000000000000" charset="-122"/>
                <a:cs typeface="Times New Roman" panose="02020603050405020304" charset="0"/>
                <a:sym typeface="Noto Sans SC" panose="020B0200000000000000" charset="-122"/>
              </a:rPr>
              <a:t>IQOO</a:t>
            </a:r>
            <a:r>
              <a:rPr lang="en-US" sz="4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手机天猫旗舰店客服流程优化设计</a:t>
            </a:r>
            <a:endParaRPr lang="en-US" sz="4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171450" y="4543425"/>
            <a:ext cx="12192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800" b="0" i="0" u="none" strike="noStrike">
                <a:solidFill>
                  <a:schemeClr val="tx1">
                    <a:alpha val="94902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湖南人文科技学院 | 商学院</a:t>
            </a:r>
            <a:endParaRPr lang="en-US" sz="1100">
              <a:solidFill>
                <a:schemeClr val="tx1"/>
              </a:solidFill>
            </a:endParaRPr>
          </a:p>
          <a:p>
            <a:pPr indent="0" algn="ctr">
              <a:lnSpc>
                <a:spcPct val="133000"/>
              </a:lnSpc>
            </a:pPr>
            <a:r>
              <a:rPr lang="en-US" sz="1800" b="0" i="0" u="none" strike="noStrike">
                <a:solidFill>
                  <a:schemeClr val="tx1">
                    <a:alpha val="94902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学生姓名：周帅                   </a:t>
            </a:r>
            <a:r>
              <a:rPr lang="en-US" sz="1800">
                <a:solidFill>
                  <a:schemeClr val="tx1">
                    <a:alpha val="94902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指导教师：龙雨 </a:t>
            </a:r>
            <a:endParaRPr lang="en-US" sz="1800" b="0" i="0" u="none" strike="noStrike">
              <a:solidFill>
                <a:schemeClr val="tx1">
                  <a:alpha val="94902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33000"/>
              </a:lnSpc>
            </a:pPr>
            <a:r>
              <a:rPr lang="en-US" sz="1800">
                <a:solidFill>
                  <a:schemeClr val="tx1">
                    <a:alpha val="94902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  学 号：224331348 </a:t>
            </a:r>
            <a:r>
              <a:rPr lang="en-US" sz="1800" b="0" i="0" u="none" strike="noStrike">
                <a:solidFill>
                  <a:schemeClr val="tx1">
                    <a:alpha val="94902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           答辩时间：2026.5.23</a:t>
            </a:r>
            <a:endParaRPr lang="en-US" altLang="zh-CN" sz="1800" b="0" i="0" u="none" strike="noStrike">
              <a:solidFill>
                <a:schemeClr val="tx1">
                  <a:alpha val="94902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l="1569" r="1569"/>
          <a:stretch>
            <a:fillRect/>
          </a:stretch>
        </p:blipFill>
        <p:spPr>
          <a:xfrm>
            <a:off x="0" y="0"/>
            <a:ext cx="909955" cy="909955"/>
          </a:xfrm>
          <a:prstGeom prst="rect">
            <a:avLst/>
          </a:prstGeom>
          <a:noFill/>
          <a:ln w="25400" cap="flat" cmpd="sng">
            <a:solidFill>
              <a:srgbClr val="FFFFFF">
                <a:alpha val="8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06风险分析与规避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207000" cy="7620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558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1879600"/>
            <a:ext cx="3556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风险识别 Risk Identification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794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2794000"/>
            <a:ext cx="76200" cy="609600"/>
          </a:xfrm>
          <a:prstGeom prst="roundRect">
            <a:avLst>
              <a:gd name="adj" fmla="val 0"/>
            </a:avLst>
          </a:prstGeom>
          <a:solidFill>
            <a:srgbClr val="EF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70000" y="2818765"/>
            <a:ext cx="4445635" cy="58547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平台合规风险：</a:t>
            </a:r>
            <a:r>
              <a:rPr lang="en-US" sz="18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平台运营规则变化与监管政策收紧</a:t>
            </a:r>
            <a:endParaRPr lang="en-US" sz="18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16000" y="36195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016000" y="3619500"/>
            <a:ext cx="76200" cy="6096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69365" y="3634740"/>
            <a:ext cx="4446270" cy="5937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人员管理风险：</a:t>
            </a:r>
            <a:r>
              <a:rPr lang="en-US" sz="18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外包人员服务质量与响应效率波动</a:t>
            </a:r>
            <a:endParaRPr lang="en-US" sz="18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16000" y="4445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4445000"/>
            <a:ext cx="76200" cy="609600"/>
          </a:xfrm>
          <a:prstGeom prst="roundRect">
            <a:avLst>
              <a:gd name="adj" fmla="val 0"/>
            </a:avLst>
          </a:prstGeom>
          <a:solidFill>
            <a:srgbClr val="EAB30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270000" y="4458970"/>
            <a:ext cx="4380230" cy="5810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技术故障风险：</a:t>
            </a:r>
            <a:r>
              <a:rPr lang="en-US" sz="18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系统不稳定或数据安全问题</a:t>
            </a:r>
            <a:endParaRPr lang="en-US" sz="18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1016000" y="5270500"/>
            <a:ext cx="2222500" cy="825500"/>
          </a:xfrm>
          <a:prstGeom prst="roundRect">
            <a:avLst>
              <a:gd name="adj" fmla="val 1230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1015365" y="5308600"/>
            <a:ext cx="2223135" cy="77660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协同不畅风险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跨部门沟通壁垒与流程滞后</a:t>
            </a:r>
            <a:endParaRPr lang="en-US" sz="16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492500" y="5270500"/>
            <a:ext cx="2222500" cy="825500"/>
          </a:xfrm>
          <a:prstGeom prst="roundRect">
            <a:avLst>
              <a:gd name="adj" fmla="val 1230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3493135" y="5323840"/>
            <a:ext cx="2157095" cy="73787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舆情风险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负面评价或公关危机突发</a:t>
            </a:r>
            <a:endParaRPr lang="en-US" sz="16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223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223000" y="1778000"/>
            <a:ext cx="5207000" cy="7620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955800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7112000" y="1879600"/>
            <a:ext cx="3556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规避措施 Risk Mitigation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2794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539865" y="2780030"/>
            <a:ext cx="4499610" cy="6032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制度约束：</a:t>
            </a: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密切关注平台规则更新，建立内部合规审查与定期自查机制。</a:t>
            </a:r>
            <a:endParaRPr lang="en-US" sz="16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6477000" y="36195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539865" y="3623945"/>
            <a:ext cx="4572635" cy="61150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管理优化：</a:t>
            </a: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加强与外包商合作深度，建立高效沟通反馈与定期考核渠道。</a:t>
            </a:r>
            <a:endParaRPr lang="en-US" sz="16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477000" y="4445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539865" y="4445000"/>
            <a:ext cx="4572635" cy="61658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技术保障：</a:t>
            </a: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严选服务商，建立24h系统监控与分钟级应急响应机制。</a:t>
            </a:r>
            <a:endParaRPr lang="en-US" sz="16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477000" y="5270500"/>
            <a:ext cx="2222500" cy="825500"/>
          </a:xfrm>
          <a:prstGeom prst="roundRect">
            <a:avLst>
              <a:gd name="adj" fmla="val 12307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6477635" y="5264150"/>
            <a:ext cx="2222500" cy="8064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机制完善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明确流程 · 定期协调会议</a:t>
            </a:r>
            <a:endParaRPr lang="en-US" sz="16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8953500" y="5270500"/>
            <a:ext cx="2222500" cy="825500"/>
          </a:xfrm>
          <a:prstGeom prst="roundRect">
            <a:avLst>
              <a:gd name="adj" fmla="val 12307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8953500" y="5264150"/>
            <a:ext cx="2222500" cy="8229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风险预警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全网舆情监控 · 制定应对预案</a:t>
            </a:r>
            <a:endParaRPr lang="en-US" sz="16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092325"/>
            <a:ext cx="12192000" cy="2118995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r>
              <a:rPr lang="zh-CN" sz="6000">
                <a:latin typeface="黑体" panose="02010609060101010101" charset="-122"/>
                <a:ea typeface="黑体" panose="02010609060101010101" charset="-122"/>
              </a:rPr>
              <a:t>恳请各位老师评判指正！</a:t>
            </a:r>
            <a:endParaRPr lang="zh-CN" sz="6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35" name="文本框 34"/>
          <p:cNvSpPr txBox="1"/>
          <p:nvPr/>
        </p:nvSpPr>
        <p:spPr>
          <a:xfrm>
            <a:off x="6247765" y="6187440"/>
            <a:ext cx="5796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答辩人：周帅</a:t>
            </a:r>
            <a:r>
              <a:rPr lang="en-US" altLang="zh-CN"/>
              <a:t>                                     </a:t>
            </a:r>
            <a:r>
              <a:rPr lang="zh-CN" altLang="en-US"/>
              <a:t>时间：</a:t>
            </a:r>
            <a:r>
              <a:rPr lang="en-US" altLang="zh-CN"/>
              <a:t>2026.5.23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77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2286000" y="5842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143000" y="2286000"/>
            <a:ext cx="609600" cy="508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143000" y="2794000"/>
            <a:ext cx="4445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</a:t>
            </a:r>
            <a:r>
              <a:rPr lang="zh-CN" altLang="en-US" sz="20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项目概述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</a:t>
            </a:r>
            <a:r>
              <a:rPr lang="zh-CN" altLang="en-US" sz="20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现状痛点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</a:t>
            </a:r>
            <a:r>
              <a:rPr lang="zh-CN" altLang="en-US" sz="200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优化目标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905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604000" y="2286000"/>
            <a:ext cx="609600" cy="508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604000" y="2794000"/>
            <a:ext cx="4445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8000"/>
              </a:lnSpc>
              <a:defRPr/>
            </a:pPr>
            <a:r>
              <a:rPr lang="en-US" sz="2000" b="1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</a:t>
            </a:r>
            <a:r>
              <a:rPr lang="zh-CN" altLang="en-US" sz="2000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优化方案</a:t>
            </a:r>
            <a:endParaRPr lang="en-US" sz="20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8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</a:t>
            </a:r>
            <a:r>
              <a:rPr lang="zh-CN" altLang="en-US" sz="20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效果预期</a:t>
            </a:r>
            <a:endParaRPr lang="zh-CN" alt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8000"/>
              </a:lnSpc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06.</a:t>
            </a:r>
            <a:r>
              <a:rPr lang="zh-CN" altLang="en-US" sz="20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风险分析与规避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8000"/>
              </a:lnSpc>
            </a:pP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62000" y="1905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159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524000" y="2159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研究背景</a:t>
            </a: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1016000" y="2472055"/>
            <a:ext cx="3048000" cy="37503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spcBef>
                <a:spcPts val="800"/>
              </a:spcBef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行业竞争加剧：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智能手机行业进入存量竞争阶段，竞争焦点从产品价格转向服务体验与品牌口碑。</a:t>
            </a:r>
            <a:endParaRPr lang="en-US"/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线上渠道重要性凸显：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电商平台已成为销售主阵地，客服服务表现成为用户购买决策与留存的关键触点。</a:t>
            </a:r>
            <a:endParaRPr lang="en-US" sz="16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外包客服存在短板：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当前全外包模式在响应时效、产品专业度及品牌认同感上存在明显差距，影响转化。</a:t>
            </a:r>
            <a:endParaRPr lang="en-US" sz="16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4445000" y="1905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9000" y="2159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12"/>
            </p:custDataLst>
          </p:nvPr>
        </p:nvSpPr>
        <p:spPr>
          <a:xfrm>
            <a:off x="5207000" y="2159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研究意义</a:t>
            </a:r>
            <a:endParaRPr lang="en-US" sz="1100"/>
          </a:p>
        </p:txBody>
      </p:sp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4521200" y="2696210"/>
            <a:ext cx="3211830" cy="34480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spcBef>
                <a:spcPts val="800"/>
              </a:spcBef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提升用户服务体验：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优化服务流程与响应机制，提供更高效、专业、有温度的服务，直接提升用户满意度。</a:t>
            </a:r>
            <a:endParaRPr lang="en-US" sz="1200"/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完善外包管理模式：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探索并建立一套适用于手机行业的外包客服标准化、精细化管理与质量监控体系。</a:t>
            </a:r>
            <a:endParaRPr lang="en-US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提供行业实践参考：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为同类采用外包客服模式的3C数码及电商店铺提供可落地、可复制的优化思路与借鉴。</a:t>
            </a:r>
            <a:endParaRPr lang="en-US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4"/>
            </p:custDataLst>
          </p:nvPr>
        </p:nvSpPr>
        <p:spPr>
          <a:xfrm>
            <a:off x="8128000" y="1905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2000" y="2159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>
            <p:custDataLst>
              <p:tags r:id="rId18"/>
            </p:custDataLst>
          </p:nvPr>
        </p:nvSpPr>
        <p:spPr>
          <a:xfrm>
            <a:off x="8890000" y="2159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核心理论基础</a:t>
            </a:r>
            <a:endParaRPr lang="en-US" sz="1100"/>
          </a:p>
        </p:txBody>
      </p:sp>
      <p:sp>
        <p:nvSpPr>
          <p:cNvPr id="15" name="AutoShape 15"/>
          <p:cNvSpPr/>
          <p:nvPr>
            <p:custDataLst>
              <p:tags r:id="rId19"/>
            </p:custDataLst>
          </p:nvPr>
        </p:nvSpPr>
        <p:spPr>
          <a:xfrm>
            <a:off x="8189595" y="2566035"/>
            <a:ext cx="3234690" cy="357822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spcBef>
                <a:spcPts val="800"/>
              </a:spcBef>
              <a:defRPr/>
            </a:pPr>
            <a:r>
              <a:rPr lang="en-US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✓ 流程优化理论：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通过ESIA法识别并消除冗余环节，重构流程以提升运营与响应效率。</a:t>
            </a:r>
            <a:endParaRPr lang="en-US" sz="1200"/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✓ 客户关系管理 (CRM)：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坚持以客户为中心，利用数据挖掘用户需求，实现差异化、个性化服务。</a:t>
            </a:r>
            <a:endParaRPr lang="en-US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✓ 服务质量差距模型：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系统分析“服务期望”与“感知”的五大差距，精准识别服务痛点。</a:t>
            </a:r>
            <a:endParaRPr lang="en-US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✓ 智能客服技术：</a:t>
            </a:r>
            <a:r>
              <a:rPr lang="en-US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引入AI机器人与大数据分析赋能，实现常见问题的自动化解决与服务质量监测。</a:t>
            </a:r>
            <a:endParaRPr lang="en-US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现状与痛点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095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运营模式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857500" y="2667000"/>
            <a:ext cx="762000" cy="381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3175000"/>
            <a:ext cx="457200" cy="4572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980055"/>
            <a:ext cx="4099560" cy="9569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全外包模式</a:t>
            </a:r>
            <a:endParaRPr lang="en-US"/>
          </a:p>
          <a:p>
            <a:pPr indent="0" algn="l">
              <a:lnSpc>
                <a:spcPct val="108000"/>
              </a:lnSpc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客服团队整体外包，店铺方缺乏直接管理权，对服务细节控制力度弱。</a:t>
            </a:r>
            <a:endParaRPr lang="en-US" sz="16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42545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78000" y="4035425"/>
            <a:ext cx="4090035" cy="98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简单分组</a:t>
            </a:r>
            <a:endParaRPr lang="en-US"/>
          </a:p>
          <a:p>
            <a:pPr indent="0" algn="l">
              <a:lnSpc>
                <a:spcPct val="108000"/>
              </a:lnSpc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团队内部职能划分粗疏，缺乏精细化的专业分组，难以应对复杂业务场景。</a:t>
            </a:r>
            <a:endParaRPr lang="en-US" sz="16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000" y="53340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78000" y="5114925"/>
            <a:ext cx="4090035" cy="98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管理薄弱</a:t>
            </a:r>
            <a:endParaRPr lang="en-US"/>
          </a:p>
          <a:p>
            <a:pPr indent="0" algn="l">
              <a:lnSpc>
                <a:spcPct val="108000"/>
              </a:lnSpc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店铺方对日常运营、绩效考核及质量监控缺乏深度介入，服务标准难落地。</a:t>
            </a:r>
            <a:endParaRPr lang="en-US" sz="16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23000" y="1778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477000" y="2095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主要痛点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445500" y="2667000"/>
            <a:ext cx="762000" cy="381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3048000"/>
            <a:ext cx="2349500" cy="1651000"/>
          </a:xfrm>
          <a:prstGeom prst="roundRect">
            <a:avLst>
              <a:gd name="adj" fmla="val 6153"/>
            </a:avLst>
          </a:prstGeom>
          <a:solidFill>
            <a:srgbClr val="F3F6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4000" y="32385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48500" y="2971800"/>
            <a:ext cx="1782445" cy="17310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流程繁琐</a:t>
            </a:r>
            <a:endParaRPr lang="en-US"/>
          </a:p>
          <a:p>
            <a:pPr indent="0" algn="l">
              <a:lnSpc>
                <a:spcPct val="100000"/>
              </a:lnSpc>
              <a:spcBef>
                <a:spcPts val="600"/>
              </a:spcBef>
            </a:pPr>
            <a:r>
              <a:rPr lang="en-US" sz="1600" b="0" i="0" u="none" strike="noStrike">
                <a:solidFill>
                  <a:srgbClr val="5A5A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环节流转和审批冗余，导致问题处理周期长，客户体验不佳。</a:t>
            </a:r>
            <a:endParaRPr lang="en-US" sz="1600" b="0" i="0" u="none" strike="noStrike">
              <a:solidFill>
                <a:srgbClr val="5A5A5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953500" y="3048000"/>
            <a:ext cx="2349500" cy="1651000"/>
          </a:xfrm>
          <a:prstGeom prst="roundRect">
            <a:avLst>
              <a:gd name="adj" fmla="val 6153"/>
            </a:avLst>
          </a:prstGeom>
          <a:solidFill>
            <a:srgbClr val="F3F6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0500" y="32385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525000" y="2870200"/>
            <a:ext cx="1778000" cy="171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外包管理不足</a:t>
            </a:r>
            <a:endParaRPr lang="en-US"/>
          </a:p>
          <a:p>
            <a:pPr indent="0" algn="l">
              <a:lnSpc>
                <a:spcPct val="100000"/>
              </a:lnSpc>
              <a:spcBef>
                <a:spcPts val="600"/>
              </a:spcBef>
            </a:pPr>
            <a:r>
              <a:rPr lang="en-US" sz="1600" b="0" i="0" u="none" strike="noStrike">
                <a:solidFill>
                  <a:srgbClr val="5A5A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人员流动频繁、岗前培训不足，导致服务水平参差不齐。</a:t>
            </a:r>
            <a:endParaRPr lang="en-US" sz="1600" b="0" i="0" u="none" strike="noStrike">
              <a:solidFill>
                <a:srgbClr val="5A5A5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6477000" y="4826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6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4000" y="5016500"/>
            <a:ext cx="355600" cy="3556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6963410" y="4766310"/>
            <a:ext cx="1867535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跨部门协同差</a:t>
            </a:r>
            <a:endParaRPr lang="en-US"/>
          </a:p>
          <a:p>
            <a:pPr indent="0" algn="l">
              <a:lnSpc>
                <a:spcPct val="100000"/>
              </a:lnSpc>
              <a:spcBef>
                <a:spcPts val="600"/>
              </a:spcBef>
            </a:pPr>
            <a:r>
              <a:rPr lang="en-US" sz="1600" b="0" i="0" u="none" strike="noStrike">
                <a:solidFill>
                  <a:srgbClr val="5A5A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与运营、仓储等部门信息割裂，沟通不畅，整体协作效率低。</a:t>
            </a:r>
            <a:endParaRPr lang="en-US" sz="1600" b="0" i="0" u="none" strike="noStrike">
              <a:solidFill>
                <a:srgbClr val="5A5A5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8953500" y="4826000"/>
            <a:ext cx="2349500" cy="1397000"/>
          </a:xfrm>
          <a:prstGeom prst="roundRect">
            <a:avLst>
              <a:gd name="adj" fmla="val 7272"/>
            </a:avLst>
          </a:prstGeom>
          <a:solidFill>
            <a:srgbClr val="F3F6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80500" y="5016500"/>
            <a:ext cx="355600" cy="3556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9436100" y="4826000"/>
            <a:ext cx="1866900" cy="13373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技术支撑弱</a:t>
            </a:r>
            <a:endParaRPr lang="en-US"/>
          </a:p>
          <a:p>
            <a:pPr indent="0" algn="l">
              <a:lnSpc>
                <a:spcPct val="100000"/>
              </a:lnSpc>
              <a:spcBef>
                <a:spcPts val="600"/>
              </a:spcBef>
            </a:pPr>
            <a:r>
              <a:rPr lang="en-US" sz="1600" b="0" i="0" u="none" strike="noStrike">
                <a:solidFill>
                  <a:srgbClr val="5A5A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工具功能单一，缺乏统一的客户信息管理平台，难以赋能服务升级。</a:t>
            </a:r>
            <a:endParaRPr lang="en-US" sz="1600" b="0" i="0" u="none" strike="noStrike">
              <a:solidFill>
                <a:srgbClr val="5A5A5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优化目标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62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222500"/>
            <a:ext cx="762000" cy="7620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838325" y="1876425"/>
            <a:ext cx="4107815" cy="206121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24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效率目标 · Efficiency</a:t>
            </a:r>
            <a:endParaRPr lang="en-US"/>
          </a:p>
          <a:p>
            <a:pPr indent="0" algn="l">
              <a:lnSpc>
                <a:spcPct val="125000"/>
              </a:lnSpc>
              <a:spcBef>
                <a:spcPts val="1000"/>
              </a:spcBef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</a:t>
            </a:r>
            <a:r>
              <a:rPr lang="en-US" sz="18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缩短响应</a:t>
            </a:r>
            <a:r>
              <a:rPr lang="zh-CN" altLang="en-US" sz="18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时间</a:t>
            </a: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，快速响应业务需求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</a:t>
            </a:r>
            <a:r>
              <a:rPr lang="en-US" sz="18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简化流转环节</a:t>
            </a: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，减少不必要的中间步骤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</a:t>
            </a:r>
            <a:r>
              <a:rPr lang="en-US" sz="18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提升处理效率</a:t>
            </a: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，优化资源配置与利用</a:t>
            </a:r>
            <a:endParaRPr lang="en-US" sz="18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6223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2222500"/>
            <a:ext cx="762000" cy="762000"/>
          </a:xfrm>
          <a:prstGeom prst="rect">
            <a:avLst/>
          </a:prstGeom>
        </p:spPr>
      </p:pic>
      <p:sp>
        <p:nvSpPr>
          <p:cNvPr id="9" name="AutoShape 9"/>
          <p:cNvSpPr/>
          <p:nvPr>
            <p:custDataLst>
              <p:tags r:id="rId11"/>
            </p:custDataLst>
          </p:nvPr>
        </p:nvSpPr>
        <p:spPr>
          <a:xfrm>
            <a:off x="7238365" y="1830070"/>
            <a:ext cx="4191000" cy="21012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24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质量目标 · Quality</a:t>
            </a:r>
            <a:endParaRPr lang="en-US"/>
          </a:p>
          <a:p>
            <a:pPr indent="0" algn="l">
              <a:lnSpc>
                <a:spcPct val="125000"/>
              </a:lnSpc>
              <a:spcBef>
                <a:spcPts val="1000"/>
              </a:spcBef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提升服务专业度，夯实专业能力基础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稳定服务水平，确保输出结果的一致性</a:t>
            </a:r>
            <a:br>
              <a:rPr lang="en-US" sz="20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改善用户体验，提升内外部客户满意度</a:t>
            </a:r>
            <a:endParaRPr lang="en-US" sz="18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2"/>
            </p:custDataLst>
          </p:nvPr>
        </p:nvSpPr>
        <p:spPr>
          <a:xfrm>
            <a:off x="762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6000" y="4635500"/>
            <a:ext cx="762000" cy="7620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16"/>
            </p:custDataLst>
          </p:nvPr>
        </p:nvSpPr>
        <p:spPr>
          <a:xfrm>
            <a:off x="1838325" y="4191000"/>
            <a:ext cx="410718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流程目标 · Process</a:t>
            </a:r>
            <a:endParaRPr lang="en-US" sz="1200"/>
          </a:p>
          <a:p>
            <a:pPr indent="0" algn="l">
              <a:lnSpc>
                <a:spcPct val="125000"/>
              </a:lnSpc>
              <a:spcBef>
                <a:spcPts val="1000"/>
              </a:spcBef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权责清晰，明确各环节角色与职责边界</a:t>
            </a:r>
            <a:br>
              <a:rPr lang="en-US" sz="18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审批精简，优化审批链路与授权机制</a:t>
            </a:r>
            <a:br>
              <a:rPr lang="en-US" sz="18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信息同步，打破壁垒，实现数据高效共享</a:t>
            </a:r>
            <a:endParaRPr 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7"/>
            </p:custDataLst>
          </p:nvPr>
        </p:nvSpPr>
        <p:spPr>
          <a:xfrm>
            <a:off x="6223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77000" y="4635500"/>
            <a:ext cx="762000" cy="762000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21"/>
            </p:custDataLst>
          </p:nvPr>
        </p:nvSpPr>
        <p:spPr>
          <a:xfrm>
            <a:off x="7239000" y="4191000"/>
            <a:ext cx="4138295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运营目标 · Operations</a:t>
            </a:r>
            <a:endParaRPr lang="en-US" sz="1200"/>
          </a:p>
          <a:p>
            <a:pPr indent="0" algn="l">
              <a:lnSpc>
                <a:spcPct val="125000"/>
              </a:lnSpc>
              <a:spcBef>
                <a:spcPts val="1000"/>
              </a:spcBef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提升服务口碑，建立良好的行业与客户声誉</a:t>
            </a:r>
            <a:br>
              <a:rPr lang="en-US" sz="18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增强品牌形象，扩大品牌影响力与认知度</a:t>
            </a:r>
            <a:br>
              <a:rPr lang="en-US" sz="18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强化市场竞争力，为公司创造持续价值</a:t>
            </a:r>
            <a:endParaRPr 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04优化方案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03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「1+4+1」优化后组织架构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968500" y="2794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店铺专职主管 (统筹管理)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937000"/>
            <a:ext cx="1079500" cy="1143000"/>
          </a:xfrm>
          <a:prstGeom prst="roundRect">
            <a:avLst>
              <a:gd name="adj" fmla="val 9411"/>
            </a:avLst>
          </a:prstGeom>
          <a:solidFill>
            <a:srgbClr val="EBF2F9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售前咨询组</a:t>
            </a:r>
            <a:endParaRPr lang="en-US" sz="12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用户接待与答疑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222500" y="3937000"/>
            <a:ext cx="1079500" cy="1143000"/>
          </a:xfrm>
          <a:prstGeom prst="roundRect">
            <a:avLst>
              <a:gd name="adj" fmla="val 9411"/>
            </a:avLst>
          </a:prstGeom>
          <a:solidFill>
            <a:srgbClr val="EBF2F9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订单处理组</a:t>
            </a:r>
            <a:endParaRPr lang="en-US" sz="12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下单引导与核对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429000" y="3937000"/>
            <a:ext cx="1079500" cy="1143000"/>
          </a:xfrm>
          <a:prstGeom prst="roundRect">
            <a:avLst>
              <a:gd name="adj" fmla="val 9411"/>
            </a:avLst>
          </a:prstGeom>
          <a:solidFill>
            <a:srgbClr val="EBF2F9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售后支持组</a:t>
            </a:r>
            <a:endParaRPr lang="en-US" sz="12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客诉处理与退换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635500" y="3937000"/>
            <a:ext cx="1079500" cy="1143000"/>
          </a:xfrm>
          <a:prstGeom prst="roundRect">
            <a:avLst>
              <a:gd name="adj" fmla="val 9411"/>
            </a:avLst>
          </a:prstGeom>
          <a:solidFill>
            <a:srgbClr val="EBF2F9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数据分析组</a:t>
            </a:r>
            <a:endParaRPr lang="en-US" sz="12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数据复盘与优化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968500" y="5334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7D97B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外包现场主管 (执行管理)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223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6477000" y="203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优化后售前咨询流程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477000" y="2794000"/>
            <a:ext cx="2286000" cy="1016000"/>
          </a:xfrm>
          <a:prstGeom prst="roundRect">
            <a:avLst>
              <a:gd name="adj" fmla="val 10000"/>
            </a:avLst>
          </a:prstGeom>
          <a:solidFill>
            <a:srgbClr val="F0F9FF">
              <a:alpha val="100000"/>
            </a:srgbClr>
          </a:solidFill>
          <a:ln w="12700" cap="flat" cmpd="sng">
            <a:solidFill>
              <a:srgbClr val="BAE6FD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用户咨询</a:t>
            </a:r>
            <a:endParaRPr lang="en-US"/>
          </a:p>
          <a:p>
            <a:pPr indent="0" algn="ctr">
              <a:lnSpc>
                <a:spcPct val="125000"/>
              </a:lnSpc>
            </a:pPr>
            <a:r>
              <a:rPr lang="zh-CN" alt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发起咨询后先由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接待</a:t>
            </a:r>
            <a:endParaRPr lang="zh-CN" alt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890000" y="2794000"/>
            <a:ext cx="2286000" cy="1016000"/>
          </a:xfrm>
          <a:prstGeom prst="roundRect">
            <a:avLst>
              <a:gd name="adj" fmla="val 10000"/>
            </a:avLst>
          </a:prstGeom>
          <a:solidFill>
            <a:srgbClr val="F0F9FF">
              <a:alpha val="100000"/>
            </a:srgbClr>
          </a:solidFill>
          <a:ln w="12700" cap="flat" cmpd="sng">
            <a:solidFill>
              <a:srgbClr val="BAE6FD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智能分流</a:t>
            </a:r>
            <a:endParaRPr lang="en-US"/>
          </a:p>
          <a:p>
            <a:pPr indent="0" algn="ctr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大模型客服解决标准化问题</a:t>
            </a:r>
            <a:endParaRPr 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978900" y="4191000"/>
            <a:ext cx="2286000" cy="1016000"/>
          </a:xfrm>
          <a:prstGeom prst="roundRect">
            <a:avLst>
              <a:gd name="adj" fmla="val 10000"/>
            </a:avLst>
          </a:prstGeom>
          <a:solidFill>
            <a:srgbClr val="FFF7ED">
              <a:alpha val="100000"/>
            </a:srgbClr>
          </a:solidFill>
          <a:ln w="12700" cap="flat" cmpd="sng">
            <a:solidFill>
              <a:srgbClr val="FED7AA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4530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/ 人工分级接待</a:t>
            </a:r>
            <a:endParaRPr lang="en-US"/>
          </a:p>
          <a:p>
            <a:pPr indent="0" algn="ctr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复杂问题/高客单转专人跟进</a:t>
            </a:r>
            <a:endParaRPr 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4191000"/>
            <a:ext cx="2286000" cy="1016000"/>
          </a:xfrm>
          <a:prstGeom prst="roundRect">
            <a:avLst>
              <a:gd name="adj" fmla="val 10000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/ 服务闭环</a:t>
            </a:r>
            <a:endParaRPr lang="en-US"/>
          </a:p>
          <a:p>
            <a:pPr indent="0" algn="ctr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满意度回访与工单归档</a:t>
            </a:r>
            <a:endParaRPr lang="en-US" sz="16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4100" y="3111500"/>
            <a:ext cx="304800" cy="30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3873500"/>
            <a:ext cx="304800" cy="30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4100" y="450088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477000" y="5461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4A6C8C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目标：提升响应速度 · 优化资源配置 · 改善客户体验</a:t>
            </a:r>
            <a:endParaRPr lang="en-US" sz="1600" b="1" i="0" u="none" strike="noStrike">
              <a:solidFill>
                <a:srgbClr val="4A6C8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4625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优化后订单处理流程</a:t>
            </a:r>
            <a:endParaRPr lang="en-US" sz="2800" b="1" i="0" u="none" strike="noStrike">
              <a:solidFill>
                <a:srgbClr val="4A6C8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143000" y="2272030"/>
            <a:ext cx="2032000" cy="1156970"/>
          </a:xfrm>
          <a:prstGeom prst="roundRect">
            <a:avLst>
              <a:gd name="adj" fmla="val 1000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667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51000" y="2540000"/>
            <a:ext cx="146812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</a:t>
            </a:r>
            <a:r>
              <a:rPr lang="zh-CN" alt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申请</a:t>
            </a:r>
            <a:endParaRPr lang="en-US" sz="1600"/>
          </a:p>
          <a:p>
            <a:pPr indent="0" algn="l">
              <a:lnSpc>
                <a:spcPct val="125000"/>
              </a:lnSpc>
            </a:pPr>
            <a:endParaRPr lang="en-US" sz="16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6900" y="2730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492500" y="2272030"/>
            <a:ext cx="2012315" cy="1156970"/>
          </a:xfrm>
          <a:prstGeom prst="roundRect">
            <a:avLst>
              <a:gd name="adj" fmla="val 10000"/>
            </a:avLst>
          </a:prstGeom>
          <a:solidFill>
            <a:srgbClr val="EBF2F8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9500" y="2667000"/>
            <a:ext cx="304800" cy="30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190" y="2730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842000" y="2272030"/>
            <a:ext cx="2429510" cy="1156970"/>
          </a:xfrm>
          <a:prstGeom prst="roundRect">
            <a:avLst>
              <a:gd name="adj" fmla="val 10000"/>
            </a:avLst>
          </a:prstGeom>
          <a:solidFill>
            <a:srgbClr val="EBF2F8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9000" y="2667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350000" y="2540000"/>
            <a:ext cx="182499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9295" y="2730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763000" y="2272030"/>
            <a:ext cx="2082800" cy="1156970"/>
          </a:xfrm>
          <a:prstGeom prst="roundRect">
            <a:avLst>
              <a:gd name="adj" fmla="val 10000"/>
            </a:avLst>
          </a:prstGeom>
          <a:solidFill>
            <a:srgbClr val="6B8E9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0000" y="2667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263640" y="2438400"/>
            <a:ext cx="1520825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结果反馈</a:t>
            </a:r>
            <a:endParaRPr lang="en-US" sz="1800">
              <a:solidFill>
                <a:schemeClr val="tx1"/>
              </a:solidFill>
            </a:endParaRPr>
          </a:p>
          <a:p>
            <a:pPr indent="0" algn="l">
              <a:lnSpc>
                <a:spcPct val="125000"/>
              </a:lnSpc>
            </a:pPr>
            <a:r>
              <a:rPr lang="en-US" sz="1800" b="0" i="0" u="none" strike="noStrike">
                <a:solidFill>
                  <a:schemeClr val="tx1">
                    <a:alpha val="85098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处理进度同步</a:t>
            </a:r>
            <a:endParaRPr lang="en-US" sz="1800" b="0" i="0" u="none" strike="noStrike">
              <a:solidFill>
                <a:schemeClr val="tx1">
                  <a:alpha val="85098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62000" y="4191000"/>
            <a:ext cx="10668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016000" y="4318000"/>
            <a:ext cx="438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优化后售后纠纷处理流程</a:t>
            </a:r>
            <a:endParaRPr lang="en-US" sz="2800" b="1" i="0" u="none" strike="noStrike">
              <a:solidFill>
                <a:srgbClr val="4A6C8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016635" y="5013325"/>
            <a:ext cx="2031365" cy="1148715"/>
          </a:xfrm>
          <a:prstGeom prst="roundRect">
            <a:avLst>
              <a:gd name="adj" fmla="val 1000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635" y="540004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524000" y="5244465"/>
            <a:ext cx="133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用户申请</a:t>
            </a:r>
            <a:endParaRPr lang="en-US" sz="160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售后/投诉发起</a:t>
            </a:r>
            <a:endParaRPr lang="en-US" sz="16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0" y="540004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3302000" y="5013325"/>
            <a:ext cx="2014220" cy="1148080"/>
          </a:xfrm>
          <a:prstGeom prst="roundRect">
            <a:avLst>
              <a:gd name="adj" fmla="val 10000"/>
            </a:avLst>
          </a:prstGeom>
          <a:solidFill>
            <a:srgbClr val="EBF2F8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29000" y="5207000"/>
            <a:ext cx="304800" cy="3048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3810000" y="5080000"/>
            <a:ext cx="1475740" cy="10801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自动初审</a:t>
            </a:r>
            <a:endParaRPr lang="en-US" sz="160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提取关键信息</a:t>
            </a:r>
            <a:endParaRPr lang="en-US" sz="16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850" y="5400040"/>
            <a:ext cx="304800" cy="3048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5588000" y="5013325"/>
            <a:ext cx="2419350" cy="1148080"/>
          </a:xfrm>
          <a:prstGeom prst="roundRect">
            <a:avLst>
              <a:gd name="adj" fmla="val 10000"/>
            </a:avLst>
          </a:prstGeom>
          <a:solidFill>
            <a:srgbClr val="EBF2F8">
              <a:alpha val="100000"/>
            </a:srgbClr>
          </a:solidFill>
          <a:ln w="12700" cap="flat" cmpd="sng">
            <a:solidFill>
              <a:srgbClr val="4A6C8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2940" y="5444490"/>
            <a:ext cx="362585" cy="362585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6096000" y="5080000"/>
            <a:ext cx="1871980" cy="108140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分级分类处理</a:t>
            </a:r>
            <a:endParaRPr lang="en-US" sz="160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简易/一般/复杂三级分流</a:t>
            </a:r>
            <a:endParaRPr lang="en-US" sz="16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4665" y="5400040"/>
            <a:ext cx="304800" cy="304800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>
            <a:off x="8509000" y="4953000"/>
            <a:ext cx="2044700" cy="1207770"/>
          </a:xfrm>
          <a:prstGeom prst="roundRect">
            <a:avLst>
              <a:gd name="adj" fmla="val 10000"/>
            </a:avLst>
          </a:prstGeom>
          <a:solidFill>
            <a:srgbClr val="6B8E9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34095" y="5342890"/>
            <a:ext cx="361950" cy="361950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>
            <a:off x="9017000" y="5080000"/>
            <a:ext cx="1314450" cy="9061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闭环解决</a:t>
            </a:r>
            <a:endParaRPr lang="en-US" sz="160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归档与满意度回访</a:t>
            </a:r>
            <a:endParaRPr lang="en-US" sz="16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8" name="AutoShape 16"/>
          <p:cNvSpPr/>
          <p:nvPr/>
        </p:nvSpPr>
        <p:spPr>
          <a:xfrm>
            <a:off x="3885565" y="2469515"/>
            <a:ext cx="1745615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差异化分流处理</a:t>
            </a:r>
            <a:endParaRPr lang="en-US"/>
          </a:p>
          <a:p>
            <a:pPr indent="0" algn="l">
              <a:lnSpc>
                <a:spcPct val="125000"/>
              </a:lnSpc>
            </a:pPr>
            <a:r>
              <a:rPr lang="en-US" sz="18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未发货自助 / 已发货人工</a:t>
            </a:r>
            <a:endParaRPr lang="en-US" sz="18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9" name="AutoShape 20"/>
          <p:cNvSpPr/>
          <p:nvPr/>
        </p:nvSpPr>
        <p:spPr>
          <a:xfrm>
            <a:off x="9178925" y="2469515"/>
            <a:ext cx="1520825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800" b="1" i="0" u="none" strike="noStrike">
                <a:solidFill>
                  <a:schemeClr val="tx1">
                    <a:alpha val="85098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减少</a:t>
            </a:r>
            <a:r>
              <a:rPr lang="zh-CN" altLang="en-US" sz="1800" b="0" i="0" u="none" strike="noStrike">
                <a:solidFill>
                  <a:schemeClr val="tx1">
                    <a:alpha val="85098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</a:t>
            </a:r>
            <a:r>
              <a:rPr lang="zh-CN" altLang="en-US" sz="1800" b="0" i="0" u="none" strike="noStrike">
                <a:solidFill>
                  <a:schemeClr val="tx1">
                    <a:alpha val="85098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等待时间</a:t>
            </a:r>
            <a:endParaRPr lang="zh-CN" altLang="en-US" sz="1800" b="0" i="0" u="none" strike="noStrike">
              <a:solidFill>
                <a:schemeClr val="tx1">
                  <a:alpha val="85098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429260" y="739775"/>
            <a:ext cx="5207000" cy="5751830"/>
          </a:xfrm>
          <a:prstGeom prst="roundRect">
            <a:avLst>
              <a:gd name="adj" fmla="val 457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BE2E9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495300" y="2657475"/>
            <a:ext cx="76200" cy="2222500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7"/>
          <p:cNvSpPr/>
          <p:nvPr>
            <p:custDataLst>
              <p:tags r:id="rId4"/>
            </p:custDataLst>
          </p:nvPr>
        </p:nvSpPr>
        <p:spPr>
          <a:xfrm>
            <a:off x="6339205" y="739775"/>
            <a:ext cx="5207000" cy="5695315"/>
          </a:xfrm>
          <a:prstGeom prst="roundRect">
            <a:avLst>
              <a:gd name="adj" fmla="val 457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BE2E9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9"/>
          <p:cNvSpPr/>
          <p:nvPr>
            <p:custDataLst>
              <p:tags r:id="rId5"/>
            </p:custDataLst>
          </p:nvPr>
        </p:nvSpPr>
        <p:spPr>
          <a:xfrm>
            <a:off x="6669405" y="797560"/>
            <a:ext cx="4572000" cy="549402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36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技术优化</a:t>
            </a:r>
            <a:endParaRPr lang="en-US" sz="1800"/>
          </a:p>
          <a:p>
            <a:pPr indent="0" algn="l">
              <a:lnSpc>
                <a:spcPct val="117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CRM系统整合：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打通各业务线壁垒，建立统一客户管理平台，整合全链路交互数据，精准构建用户画像。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大数据运营监控：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搭建实时数据监控看板，追踪转化率、响应速度等关键指标，为管理决策提供数据支撑。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智能客服持续迭代：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基于用户反馈数据不断优化模型，提升智能客服的问题解决率与拟人化服务体验。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6"/>
          <p:cNvSpPr/>
          <p:nvPr>
            <p:custDataLst>
              <p:tags r:id="rId6"/>
            </p:custDataLst>
          </p:nvPr>
        </p:nvSpPr>
        <p:spPr>
          <a:xfrm>
            <a:off x="623570" y="798195"/>
            <a:ext cx="4572000" cy="563689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36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人员优化</a:t>
            </a:r>
            <a:endParaRPr lang="en-US" sz="1800"/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</a:t>
            </a: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分层分类培训体系：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建立新员工入职、在职技能提升、晋升发展的完整培训体系，覆盖全职业周期。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质量导向绩效考核：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增加客户满意度、问题解决率等质量指标权重，建立兼顾效率与质量的正向激励机制。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团队能力提升：</a:t>
            </a:r>
            <a:r>
              <a:rPr lang="en-US" sz="20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定期组织业务案例分享、跨部门技能竞赛，营造积极向上的团队学习氛围。</a:t>
            </a:r>
            <a:endParaRPr lang="en-US" sz="20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5"/>
          <p:cNvSpPr/>
          <p:nvPr>
            <p:custDataLst>
              <p:tags r:id="rId7"/>
            </p:custDataLst>
          </p:nvPr>
        </p:nvSpPr>
        <p:spPr>
          <a:xfrm>
            <a:off x="6407150" y="796925"/>
            <a:ext cx="76200" cy="5695315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5"/>
          <p:cNvSpPr/>
          <p:nvPr>
            <p:custDataLst>
              <p:tags r:id="rId8"/>
            </p:custDataLst>
          </p:nvPr>
        </p:nvSpPr>
        <p:spPr>
          <a:xfrm>
            <a:off x="495300" y="739775"/>
            <a:ext cx="76200" cy="5695315"/>
          </a:xfrm>
          <a:prstGeom prst="roundRect">
            <a:avLst>
              <a:gd name="adj" fmla="val 0"/>
            </a:avLst>
          </a:prstGeom>
          <a:solidFill>
            <a:srgbClr val="4A6C8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效果预期</a:t>
            </a:r>
            <a:endParaRPr lang="en-US" sz="1100"/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762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4700" y="2413000"/>
            <a:ext cx="736600" cy="736600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889000" y="3429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效率提升</a:t>
            </a:r>
            <a:endParaRPr lang="en-US" sz="1100"/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270000" y="4191000"/>
            <a:ext cx="2286000" cy="25400"/>
          </a:xfrm>
          <a:prstGeom prst="roundRect">
            <a:avLst>
              <a:gd name="adj" fmla="val 0"/>
            </a:avLst>
          </a:prstGeom>
          <a:solidFill>
            <a:srgbClr val="4A6C8C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889000" y="4364355"/>
            <a:ext cx="3175635" cy="17316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响应更及时，即时解决问题</a:t>
            </a:r>
            <a:endParaRPr lang="en-US" sz="1200"/>
          </a:p>
          <a:p>
            <a:pPr indent="0" algn="ctr">
              <a:lnSpc>
                <a:spcPct val="133000"/>
              </a:lnSpc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流转更顺畅，减少沟通内耗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33000"/>
              </a:lnSpc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处理更高效，优化服务流程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4445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27700" y="2413000"/>
            <a:ext cx="736600" cy="736600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12"/>
            </p:custDataLst>
          </p:nvPr>
        </p:nvSpPr>
        <p:spPr>
          <a:xfrm>
            <a:off x="4572000" y="3429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质量改善</a:t>
            </a:r>
            <a:endParaRPr lang="en-US" sz="1100"/>
          </a:p>
        </p:txBody>
      </p:sp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4953000" y="4191000"/>
            <a:ext cx="2286000" cy="25400"/>
          </a:xfrm>
          <a:prstGeom prst="roundRect">
            <a:avLst>
              <a:gd name="adj" fmla="val 0"/>
            </a:avLst>
          </a:prstGeom>
          <a:solidFill>
            <a:srgbClr val="4A6C8C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>
            <p:custDataLst>
              <p:tags r:id="rId14"/>
            </p:custDataLst>
          </p:nvPr>
        </p:nvSpPr>
        <p:spPr>
          <a:xfrm>
            <a:off x="4505325" y="4471035"/>
            <a:ext cx="3233420" cy="14979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服务更专业，统一话术标准</a:t>
            </a:r>
            <a:endParaRPr lang="en-US" sz="1200"/>
          </a:p>
          <a:p>
            <a:pPr indent="0" algn="ctr">
              <a:lnSpc>
                <a:spcPct val="133000"/>
              </a:lnSpc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体验更友好，提升用户感知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33000"/>
              </a:lnSpc>
            </a:pPr>
            <a:r>
              <a:rPr lang="en-US" sz="18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口碑更优，打造优质品牌形象</a:t>
            </a:r>
            <a:endParaRPr lang="en-US" sz="18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5"/>
            </p:custDataLst>
          </p:nvPr>
        </p:nvSpPr>
        <p:spPr>
          <a:xfrm>
            <a:off x="8128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10700" y="2413000"/>
            <a:ext cx="736600" cy="736600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19"/>
            </p:custDataLst>
          </p:nvPr>
        </p:nvSpPr>
        <p:spPr>
          <a:xfrm>
            <a:off x="8255000" y="3429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6C8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运营赋能</a:t>
            </a:r>
            <a:endParaRPr lang="en-US" sz="1100"/>
          </a:p>
        </p:txBody>
      </p:sp>
      <p:sp>
        <p:nvSpPr>
          <p:cNvPr id="16" name="AutoShape 16"/>
          <p:cNvSpPr/>
          <p:nvPr>
            <p:custDataLst>
              <p:tags r:id="rId20"/>
            </p:custDataLst>
          </p:nvPr>
        </p:nvSpPr>
        <p:spPr>
          <a:xfrm>
            <a:off x="8636000" y="4191000"/>
            <a:ext cx="2286000" cy="25400"/>
          </a:xfrm>
          <a:prstGeom prst="roundRect">
            <a:avLst>
              <a:gd name="adj" fmla="val 0"/>
            </a:avLst>
          </a:prstGeom>
          <a:solidFill>
            <a:srgbClr val="4A6C8C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>
            <p:custDataLst>
              <p:tags r:id="rId21"/>
            </p:custDataLst>
          </p:nvPr>
        </p:nvSpPr>
        <p:spPr>
          <a:xfrm>
            <a:off x="8126730" y="4364355"/>
            <a:ext cx="3176270" cy="16046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zh-CN" alt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权重提升，获得平台更多曝光</a:t>
            </a:r>
            <a:endParaRPr lang="en-US" sz="1000"/>
          </a:p>
          <a:p>
            <a:pPr indent="0" algn="ctr">
              <a:lnSpc>
                <a:spcPct val="133000"/>
              </a:lnSpc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用户粘性增强，提升复购与留存</a:t>
            </a:r>
            <a:endParaRPr lang="en-US" sz="16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33000"/>
              </a:lnSpc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品牌价值提升，构建核心竞争壁垒</a:t>
            </a:r>
            <a:endParaRPr lang="en-US" sz="1600" b="0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10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11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12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13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4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5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6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7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8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19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20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1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2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3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4.xml><?xml version="1.0" encoding="utf-8"?>
<p:tagLst xmlns:p="http://schemas.openxmlformats.org/presentationml/2006/main">
  <p:tag name="KSO_WM_DIAGRAM_VIRTUALLY_FRAME" val="{&quot;height&quot;:360,&quot;left&quot;:60,&quot;top&quot;:140,&quot;width&quot;:840}"/>
</p:tagLst>
</file>

<file path=ppt/tags/tag25.xml><?xml version="1.0" encoding="utf-8"?>
<p:tagLst xmlns:p="http://schemas.openxmlformats.org/presentationml/2006/main">
  <p:tag name="KSO_WM_DIAGRAM_VIRTUALLY_FRAME" val="{&quot;height&quot;:461.15,&quot;left&quot;:29.1,&quot;top&quot;:50,&quot;width&quot;:887.65}"/>
</p:tagLst>
</file>

<file path=ppt/tags/tag26.xml><?xml version="1.0" encoding="utf-8"?>
<p:tagLst xmlns:p="http://schemas.openxmlformats.org/presentationml/2006/main">
  <p:tag name="KSO_WM_DIAGRAM_VIRTUALLY_FRAME" val="{&quot;height&quot;:461.15,&quot;left&quot;:29.1,&quot;top&quot;:50,&quot;width&quot;:887.65}"/>
</p:tagLst>
</file>

<file path=ppt/tags/tag27.xml><?xml version="1.0" encoding="utf-8"?>
<p:tagLst xmlns:p="http://schemas.openxmlformats.org/presentationml/2006/main">
  <p:tag name="KSO_WM_DIAGRAM_VIRTUALLY_FRAME" val="{&quot;height&quot;:455,&quot;left&quot;:60,&quot;top&quot;:50,&quot;width&quot;:856.75}"/>
</p:tagLst>
</file>

<file path=ppt/tags/tag28.xml><?xml version="1.0" encoding="utf-8"?>
<p:tagLst xmlns:p="http://schemas.openxmlformats.org/presentationml/2006/main">
  <p:tag name="KSO_WM_DIAGRAM_VIRTUALLY_FRAME" val="{&quot;height&quot;:455,&quot;left&quot;:60,&quot;top&quot;:50,&quot;width&quot;:856.75}"/>
</p:tagLst>
</file>

<file path=ppt/tags/tag29.xml><?xml version="1.0" encoding="utf-8"?>
<p:tagLst xmlns:p="http://schemas.openxmlformats.org/presentationml/2006/main">
  <p:tag name="KSO_WM_DIAGRAM_VIRTUALLY_FRAME" val="{&quot;height&quot;:455,&quot;left&quot;:60,&quot;top&quot;:50,&quot;width&quot;:856.75}"/>
</p:tagLst>
</file>

<file path=ppt/tags/tag3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30.xml><?xml version="1.0" encoding="utf-8"?>
<p:tagLst xmlns:p="http://schemas.openxmlformats.org/presentationml/2006/main">
  <p:tag name="KSO_WM_DIAGRAM_VIRTUALLY_FRAME" val="{&quot;height&quot;:455,&quot;left&quot;:29.1,&quot;top&quot;:50,&quot;width&quot;:887.65}"/>
</p:tagLst>
</file>

<file path=ppt/tags/tag31.xml><?xml version="1.0" encoding="utf-8"?>
<p:tagLst xmlns:p="http://schemas.openxmlformats.org/presentationml/2006/main">
  <p:tag name="KSO_WM_DIAGRAM_VIRTUALLY_FRAME" val="{&quot;height&quot;:455,&quot;left&quot;:29.1,&quot;top&quot;:50,&quot;width&quot;:887.65}"/>
</p:tagLst>
</file>

<file path=ppt/tags/tag32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3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4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5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6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7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8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39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40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1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2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3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4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5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46.xml><?xml version="1.0" encoding="utf-8"?>
<p:tagLst xmlns:p="http://schemas.openxmlformats.org/presentationml/2006/main">
  <p:tag name="KSO_WM_DIAGRAM_VIRTUALLY_FRAME" val="{&quot;height&quot;:320,&quot;left&quot;:60,&quot;top&quot;:160,&quot;width&quot;:840}"/>
</p:tagLst>
</file>

<file path=ppt/tags/tag5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6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7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8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ags/tag9.xml><?xml version="1.0" encoding="utf-8"?>
<p:tagLst xmlns:p="http://schemas.openxmlformats.org/presentationml/2006/main">
  <p:tag name="KSO_WM_DIAGRAM_VIRTUALLY_FRAME" val="{&quot;height&quot;:340,&quot;left&quot;:60,&quot;top&quot;:150,&quot;width&quot;:84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2312</Words>
  <Application>WPS 演示</Application>
  <PresentationFormat/>
  <Paragraphs>205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Arial</vt:lpstr>
      <vt:lpstr>Times New Roman</vt:lpstr>
      <vt:lpstr>Noto Sans SC</vt:lpstr>
      <vt:lpstr>黑体</vt:lpstr>
      <vt:lpstr>微软雅黑</vt:lpstr>
      <vt:lpstr>Arial Unicode MS</vt:lpstr>
      <vt:lpstr>Office 主题​​</vt:lpstr>
      <vt:lpstr>默认主题</vt:lpstr>
      <vt:lpstr>1_默认主题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WPS_1656391934</cp:lastModifiedBy>
  <cp:revision>6</cp:revision>
  <dcterms:created xsi:type="dcterms:W3CDTF">2026-05-21T15:27:00Z</dcterms:created>
  <dcterms:modified xsi:type="dcterms:W3CDTF">2026-05-22T23:43:41Z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F03DD81641214F2897A86E67644AD1A9_12</vt:lpwstr>
  </property>
</Properties>
</file>